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66" r:id="rId5"/>
  </p:sldMasterIdLst>
  <p:notesMasterIdLst>
    <p:notesMasterId r:id="rId32"/>
  </p:notesMasterIdLst>
  <p:sldIdLst>
    <p:sldId id="289" r:id="rId6"/>
    <p:sldId id="286" r:id="rId7"/>
    <p:sldId id="291" r:id="rId8"/>
    <p:sldId id="296" r:id="rId9"/>
    <p:sldId id="292" r:id="rId10"/>
    <p:sldId id="356" r:id="rId11"/>
    <p:sldId id="293" r:id="rId12"/>
    <p:sldId id="294" r:id="rId13"/>
    <p:sldId id="295" r:id="rId14"/>
    <p:sldId id="298" r:id="rId15"/>
    <p:sldId id="300" r:id="rId16"/>
    <p:sldId id="301" r:id="rId17"/>
    <p:sldId id="305" r:id="rId18"/>
    <p:sldId id="308" r:id="rId19"/>
    <p:sldId id="309" r:id="rId20"/>
    <p:sldId id="314" r:id="rId21"/>
    <p:sldId id="352" r:id="rId22"/>
    <p:sldId id="315" r:id="rId23"/>
    <p:sldId id="316" r:id="rId24"/>
    <p:sldId id="320" r:id="rId25"/>
    <p:sldId id="339" r:id="rId26"/>
    <p:sldId id="342" r:id="rId27"/>
    <p:sldId id="329" r:id="rId28"/>
    <p:sldId id="357" r:id="rId29"/>
    <p:sldId id="332" r:id="rId30"/>
    <p:sldId id="347" r:id="rId3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1" autoAdjust="0"/>
    <p:restoredTop sz="85560" autoAdjust="0"/>
  </p:normalViewPr>
  <p:slideViewPr>
    <p:cSldViewPr snapToGrid="0">
      <p:cViewPr varScale="1">
        <p:scale>
          <a:sx n="36" d="100"/>
          <a:sy n="36" d="100"/>
        </p:scale>
        <p:origin x="992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968C6-C1EC-4F7F-8CA2-E3A674A97379}" type="datetimeFigureOut">
              <a:rPr lang="pl-PL" smtClean="0"/>
              <a:t>2023-10-04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6F852-1F30-4DAC-B8E8-D5148033F1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3282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4034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0716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7267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5557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0645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6318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4846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5216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9589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446448-D936-65D6-6F12-482F0DABD5E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FD1A6EE-40D4-2234-0EC7-2FE96974DE4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pl-PL" sz="2400" b="0" i="0" u="none" strike="noStrike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20441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8C70C5-9838-7F81-B92D-54388E74E40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8368" y="264983"/>
            <a:ext cx="10881102" cy="97860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0B5FA35-26FA-8714-EB69-89BBA3EC62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8368" y="1527049"/>
            <a:ext cx="10881103" cy="41906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pl-PL" sz="2400" b="0" i="0" u="none" strike="noStrike" cap="none" spc="0" baseline="0">
                <a:solidFill>
                  <a:schemeClr val="bg1"/>
                </a:solidFill>
                <a:uFillTx/>
                <a:latin typeface="Calibri"/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470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6E74B8D6-9024-2F5A-2B8F-D1B1A4F6EA3B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52399FC3-B29A-6436-6B07-BF0B249063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215" y="285226"/>
            <a:ext cx="10879587" cy="540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00397770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6E74B8D6-9024-2F5A-2B8F-D1B1A4F6EA3B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52399FC3-B29A-6436-6B07-BF0B249063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215" y="285226"/>
            <a:ext cx="10879587" cy="540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28358538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9AE11835-23B5-1918-9576-CEAF906134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8575"/>
            <a:ext cx="12192000" cy="6840849"/>
          </a:xfrm>
          <a:prstGeom prst="rect">
            <a:avLst/>
          </a:prstGeom>
        </p:spPr>
      </p:pic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75E4D903-6446-8B1B-8DCF-2CDBAF9E67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2498726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l-PL" dirty="0"/>
              <a:t>Kliknij, aby edytować styl</a:t>
            </a:r>
          </a:p>
        </p:txBody>
      </p:sp>
      <p:pic>
        <p:nvPicPr>
          <p:cNvPr id="6" name="Obraz 5" descr="Logotypy: Fundusze Europejskie na Rozwój Cyfrowy, Centrum Projektów Polska Cyfrowa, Unia Europejska Europejski Fundusz Społeczny">
            <a:extLst>
              <a:ext uri="{FF2B5EF4-FFF2-40B4-BE49-F238E27FC236}">
                <a16:creationId xmlns:a16="http://schemas.microsoft.com/office/drawing/2014/main" id="{CA1D6CDF-2F1E-1103-816F-711EFA85E5E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037" y="5970995"/>
            <a:ext cx="5047926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7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FFFFFF"/>
          </a:solidFill>
          <a:uFillTx/>
          <a:latin typeface="Calibri Light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7">
            <a:extLst>
              <a:ext uri="{FF2B5EF4-FFF2-40B4-BE49-F238E27FC236}">
                <a16:creationId xmlns:a16="http://schemas.microsoft.com/office/drawing/2014/main" id="{5E95FABE-4BBA-56D0-4B2C-CDB26EFD0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1996" cy="11856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ymbol zastępczy tytułu 5">
            <a:extLst>
              <a:ext uri="{FF2B5EF4-FFF2-40B4-BE49-F238E27FC236}">
                <a16:creationId xmlns:a16="http://schemas.microsoft.com/office/drawing/2014/main" id="{03D5F53E-EED4-0485-C749-4056ECD44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25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pic>
        <p:nvPicPr>
          <p:cNvPr id="4" name="Obraz 3" descr="Logotypy: Fundusze Europejskie na Rozwój Cyfrowy, Rzeczpospolita Polska, Centrum Projektów Polska Cyfrowa, Unia Europejska Europejski Fundusz Społeczny">
            <a:extLst>
              <a:ext uri="{FF2B5EF4-FFF2-40B4-BE49-F238E27FC236}">
                <a16:creationId xmlns:a16="http://schemas.microsoft.com/office/drawing/2014/main" id="{1595E30D-11B7-F86B-CC79-016AF1394F1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184" y="6167628"/>
            <a:ext cx="6199632" cy="66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2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1" i="0" u="none" strike="noStrike" kern="1200" cap="none" spc="0" baseline="0">
          <a:solidFill>
            <a:schemeClr val="tx1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6C998C-6397-2517-60F0-6E865C728B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67193"/>
            <a:ext cx="12192000" cy="1655758"/>
          </a:xfrm>
        </p:spPr>
        <p:txBody>
          <a:bodyPr>
            <a:noAutofit/>
          </a:bodyPr>
          <a:lstStyle/>
          <a:p>
            <a:pPr algn="l">
              <a:lnSpc>
                <a:spcPct val="114000"/>
              </a:lnSpc>
            </a:pPr>
            <a:r>
              <a:rPr lang="pl-PL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Kryteria wyboru projektów dla działania 2.2 Wzmocnienie krajowego systemu </a:t>
            </a:r>
            <a:r>
              <a:rPr lang="pl-PL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cyberbezpieczeństwa</a:t>
            </a:r>
            <a:r>
              <a:rPr lang="pl-PL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 programie Fundusze Europejskie na Rozwój Cyfrowy 2021-2027 (FERC)  - niekonkurencyjny sposób wyboru projektów</a:t>
            </a:r>
            <a:endParaRPr lang="pl-PL" sz="32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13B2E07-D0FA-211F-48F0-498F23E0BE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4749" y="3769282"/>
            <a:ext cx="9144000" cy="1655758"/>
          </a:xfrm>
        </p:spPr>
        <p:txBody>
          <a:bodyPr/>
          <a:lstStyle/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b="1" dirty="0"/>
              <a:t>Patrycja </a:t>
            </a:r>
            <a:r>
              <a:rPr lang="pl-PL" b="1" dirty="0" err="1"/>
              <a:t>Choderska</a:t>
            </a:r>
            <a:br>
              <a:rPr lang="pl-PL" dirty="0"/>
            </a:br>
            <a:r>
              <a:rPr lang="pl-PL" dirty="0"/>
              <a:t>Dyrektor 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dirty="0"/>
              <a:t>Departament Naboru Projektów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dirty="0"/>
              <a:t>Centrum Projektów Polska Cyfrowa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1868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8C29CE89-ACE4-6515-5C8C-594F45802B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11.  Zgodność projektu z Kartą Praw Podstawowych Unii Europejskiej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zgodność projektu z Kartą Praw Podstawowych Unii Europejskiej w zakresie odnoszącym się do sposobu realizacji i zakresu projektu.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12.  Zgodność projektu z Konwencją o Prawach Osób Niepełnosprawnych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zgodność projektu z Konwencją o Prawach Osób Niepełnosprawnych w zakresie odnoszącym się do sposobu realizacji i zakresu projektu.</a:t>
            </a: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projektu z ww. dokumentami, należy rozumieć jako brak sprzeczności pomiędzy zapisami wniosku o dofinansowanie a wymogami tego dokumentu lub stwierdzenie, że te wymagania są neutralne wobec zakresu i zawartości projektu.</a:t>
            </a:r>
            <a:endParaRPr lang="pl-PL" sz="1800" dirty="0"/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/>
          </a:p>
          <a:p>
            <a:endParaRPr lang="pl-PL" sz="20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41D75CA5-E9A3-8D34-FC1D-7FCBAF63D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58293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B9D00FD-BD10-A220-D8CF-80BFF49B378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6751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13.  Zgodność</a:t>
            </a:r>
            <a:r>
              <a:rPr lang="pl-PL" sz="1800" b="1" spc="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</a:t>
            </a:r>
            <a:r>
              <a:rPr lang="pl-PL" sz="1800" b="1" spc="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zasadą </a:t>
            </a:r>
            <a:r>
              <a:rPr lang="pl-PL" sz="1800" b="1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zrównoważonego rozwoju, w tym zasadą ‘nie czyń poważnej szkody ’ 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projekt spełnia zasadę zrównoważonego rozwoju, o której mowa w art. 9 ust. 4 rozporządzenia nr 2021/1060. Wnioskodawca wykazał, że projekt jest zgodny z celami zrównoważonego rozwoju Organizacji Narodów Zjednoczonych (ONZ), porozumienia paryskiego oraz zasadą „nie czyń poważnych szkód” (dalej: DNSH).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prezentacji spełnienia przez projekt celów zrównoważonego rozwoju ONZ należy odnieść się do tych celów, które dotyczą danego rodzaju projektów.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odniesieniu do porozumienia paryskiego należy przedstawić w jaki sposób projekt wspiera działania respektujące standardy i priorytety klimatyczne UE.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potwierdzenia spełnienia zasady DNSH Wnioskodawca powinien potwierdzić, że projekt wpisuje się w działania opisane w II priorytecie FERC, dla których w programie wskazano, że zasada DNSH jest spełniona.</a:t>
            </a:r>
            <a:r>
              <a:rPr lang="pl-PL" sz="1800" dirty="0">
                <a:effectLst/>
              </a:rPr>
              <a:t> </a:t>
            </a: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47A73F84-D467-CFDF-ECEA-FB7D66459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0635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6BBA15B-E274-778D-E771-37D922C23E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l-PL" sz="1800" b="1" dirty="0">
                <a:latin typeface="Calibri" panose="020F0502020204030204" pitchFamily="34" charset="0"/>
              </a:rPr>
              <a:t>Zgodność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projektu z Opisem Założeń Projektu Informatycznego pozytywnie zaopiniowanym przez KRMC  (jeśli dotyczy)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W ramach kryterium weryfikowane jest czy zakres projektu jest zgodny z Opisem Założeń Projektu Informatycznego przedstawionym do oceny na poziomie KRMC w następujących aspektach, tj.: </a:t>
            </a:r>
          </a:p>
          <a:p>
            <a:pPr marL="1257300" lvl="2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/>
              <a:t>nie dokonano zmian w koncepcji realizacji projektu zatwierdzonego przez KRMC; </a:t>
            </a:r>
          </a:p>
          <a:p>
            <a:pPr marL="1257300" lvl="2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/>
              <a:t>wartość projektu wskazana we wniosku o dofinansowanie z FERC jest w przybliżeniu  zgodna z tą zaakceptowaną przez KRMC (do 15%). </a:t>
            </a:r>
          </a:p>
          <a:p>
            <a:pPr marL="446088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miany dotyczące sposobu wdrażania projektu w stosunku do określonych w opisie projektu informatycznego są dopuszczalne pod warunkiem utrzymania zaplanowanych efektów projektu w niezmienionej formie (dotyczy zarówno ilości, jak i jakości produktów), m.in. w zakresie zmian w harmonogramie, podmiotów uczestniczących w projekcie, zaleceń KRMC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zmian wynikających z zaleceń KRMC (opinia warunkowa).</a:t>
            </a:r>
            <a:endParaRPr lang="pl-PL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6088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zakresie poziomu osiągnięcia zaplanowanych wskaźników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rozbieżność może wynosić do 15%.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endParaRPr lang="pl-PL" dirty="0"/>
          </a:p>
          <a:p>
            <a:pPr marL="0" indent="0">
              <a:buNone/>
            </a:pPr>
            <a:endParaRPr lang="pl-PL" sz="20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5C8C911-BEF2-5030-0D17-D780C23B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5" y="285226"/>
            <a:ext cx="11641585" cy="540401"/>
          </a:xfrm>
        </p:spPr>
        <p:txBody>
          <a:bodyPr>
            <a:no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1969730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6BBA15B-E274-778D-E771-37D922C23E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290175"/>
            <a:ext cx="10879587" cy="4111097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2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z zasadami udzielania pomocy publicznej (lub pomocy de </a:t>
            </a:r>
            <a:r>
              <a:rPr lang="pl-PL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minimis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W ramach kryterium weryfikowana jest analiza uwarunkowań projektu w kontekście spełnienia przesłanek pomocy publicznej z art. 107 ust. 1 TFUE, przedłożona w ramach wniosku o dofinansowanie, dowodząca, że pomoc publiczna nie występuje. </a:t>
            </a:r>
            <a:br>
              <a:rPr lang="pl-PL" sz="1800" b="1" dirty="0"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</a:br>
            <a:r>
              <a:rPr lang="pl-PL" sz="1800" b="1" dirty="0"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  <a:t> </a:t>
            </a:r>
            <a:br>
              <a:rPr lang="pl-PL" sz="1800" b="1" dirty="0"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</a:b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20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5C8C911-BEF2-5030-0D17-D780C23B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5" y="285226"/>
            <a:ext cx="11641585" cy="540401"/>
          </a:xfrm>
        </p:spPr>
        <p:txBody>
          <a:bodyPr>
            <a:no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210169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6BBA15B-E274-778D-E771-37D922C23E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290175"/>
            <a:ext cx="1087958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3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Prawidłowość wyboru partnerów (jeśli dotyczy) - slajd 1 z 2 </a:t>
            </a:r>
          </a:p>
          <a:p>
            <a:pPr marL="35877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badana jest prawidłowość wyboru Partnerów projektu (jeśli dotyczy).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zostali wybrani zgodnie z art. 39 ustawy z dnia 28 kwietnia 2022 r. o zasadach realizacji zadań finansowanych ze środków europejskich w perspektywie finansowej 2021-2027 (</a:t>
            </a:r>
            <a:r>
              <a:rPr lang="pl-PL" sz="18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Dz. U. z 2022 r. poz. 1079).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       Umowa o partnerstwie załącznikiem do wniosku o dofinansowanie. 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5C8C911-BEF2-5030-0D17-D780C23B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5" y="246316"/>
            <a:ext cx="11641585" cy="540401"/>
          </a:xfrm>
        </p:spPr>
        <p:txBody>
          <a:bodyPr>
            <a:no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177276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6BBA15B-E274-778D-E771-37D922C23E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290175"/>
            <a:ext cx="1087958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3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Prawidłowość wyboru partnerów (jeśli dotyczy) – slajd 2 z 2 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przypadku partnerstwa z art. 39 ww. ustawy: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wnoszą do projektu m.in. zasoby ludzkie, organizacyjne, techniczne lub finansowe na warunkach określonych w porozumieniu albo umowie o partnerstwie zawartej pomiędzy Wnioskodawcą a Partnerem / Partnerami.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posiadają znamiona Wnioskodawcy, tj. będą w okresie trwałości projektu korzystać z jego efektów w celu realizacji zadań publicznych określonych aktem prawnym/statutem/regulaminem.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realizują zadania, których z równie dobrym skutkiem dla osiągnięcia celów projektu nie mógłby zrealizować wykonawca wyłoniony zgodnie z prawem zamówień publicznych.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5C8C911-BEF2-5030-0D17-D780C23B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5" y="285226"/>
            <a:ext cx="11641585" cy="540401"/>
          </a:xfrm>
        </p:spPr>
        <p:txBody>
          <a:bodyPr>
            <a:no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2914027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4.  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rPr>
              <a:t>Komplementarność projektu z innymi projektami realizowanymi na poziomie centralnym i regionalnym</a:t>
            </a:r>
          </a:p>
          <a:p>
            <a:pPr marL="358775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W ramach kryterium weryfikowane będzie czy: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92175" indent="-358775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167640" algn="l"/>
              </a:tabLst>
            </a:pPr>
            <a:r>
              <a:rPr lang="pl-PL" sz="1800" b="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Z przedstawionych informacji wynika, czy i jakie projekty były realizowane w obszarze, którego dotyczy projekt i wykazano, że składany oceniany projekt w istotny sposób je rozwija, bez powtórzeń zakresu. </a:t>
            </a:r>
            <a:endParaRPr lang="pl-PL" sz="1800" b="1" u="none" strike="noStrike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92175" indent="-358775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160020" algn="l"/>
              </a:tabLst>
            </a:pPr>
            <a:r>
              <a:rPr lang="pl-PL" sz="1800" b="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Jeżeli projekt jest kontynuacją inwestycji z okresu 2014-2020 –potwierdzono zakończenie poprzedniego etapu inwestycji.*</a:t>
            </a:r>
            <a:r>
              <a:rPr lang="pl-PL" sz="1800" dirty="0">
                <a:latin typeface="Calibri" panose="020F0502020204030204" pitchFamily="34" charset="0"/>
                <a:ea typeface="Calibri Light" panose="020F0302020204030204" pitchFamily="34" charset="0"/>
              </a:rPr>
              <a:t>(*) nie dotyczy projektów fazowanych</a:t>
            </a:r>
            <a:endParaRPr lang="pl-PL" sz="1800" b="1" u="none" strike="noStrike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92175" indent="-358775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160020" algn="l"/>
              </a:tabLst>
            </a:pPr>
            <a:r>
              <a:rPr lang="pl-PL" sz="1800" b="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Działania przewidziane w ramach projektu będą komplementarne z projektami realizowanymi w ramach Krajowego Planu Odbudowy i Zwiększenia Odporności.</a:t>
            </a:r>
            <a:r>
              <a:rPr lang="pl-PL" sz="1800" b="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</a:t>
            </a:r>
          </a:p>
          <a:p>
            <a:pPr marL="533400" indent="0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  <a:tabLst>
                <a:tab pos="160020" algn="l"/>
              </a:tabLst>
            </a:pPr>
            <a:endParaRPr lang="pl-PL" sz="1800" b="0" u="none" strike="noStrike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33400" indent="0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  <a:tabLst>
                <a:tab pos="160020" algn="l"/>
              </a:tabLst>
            </a:pPr>
            <a:r>
              <a:rPr lang="pl-PL" sz="1800" b="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(projekt musi uzyskać pozytywną ocenę we wszystkich aspektach)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95713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5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rPr>
              <a:t>. Projekt jest zgodny z założeniami Architektury Informacyjnej Państwa oraz Deklaracji tallińskiej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endParaRPr lang="pl-PL" sz="1800" b="0" dirty="0">
              <a:effectLst/>
              <a:latin typeface="Calibri" panose="020F0502020204030204" pitchFamily="34" charset="0"/>
              <a:ea typeface="Calibri Light" panose="020F03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r>
              <a:rPr lang="pl-PL" sz="1800" b="0" dirty="0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W ramach kryterium weryfikowane jest czy Wnioskodawca wykazał, że rozwiązania wdrażane w projektach będą realizowały założenia Architektury Informacyjnej Państwa, zwłaszcza pryncypia zawarte w dokumencie z dn. 25 listopada 2020 r. i Deklaracji tallińskiej, w tym domyślności cyfrowej, jednorazowości, powszechności, dostępności, otwartości, przejrzystości, domyślnej </a:t>
            </a:r>
            <a:r>
              <a:rPr lang="pl-PL" sz="1800" b="0" dirty="0" err="1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transgraniczności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 i interoperacyjności oraz niezawodności i bezpieczeństwa.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51065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6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rPr>
              <a:t>.  Zgodność projektu z zasadami: równości szans i niedyskryminacji, w tym dostępność dla osób z     niepełnosprawnościami; równości kobiet i mężczyzn – slajd 1 z 2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działania związane z realizacją projektu, a także wszystkie produkty związane z funkcjonowaniem projektu po okresie jego realizacji, w tym działania informacyjne i promocyjne, są realizowane z poszanowaniem zasad równościowych związanych z zapobieganiem wszelkiej dyskryminacji, m.in. ze względu na: płeć, rasę, kolor skóry, pochodzenie etniczne lub społeczne, cechy genetyczne, język, religię, światopogląd, przynależność narodową, majątek, urodzenie, niepełnosprawność, wiek lub orientację seksualną.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buClrTx/>
              <a:buSzPct val="100000"/>
              <a:buNone/>
              <a:tabLst/>
              <a:defRPr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69398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6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rPr>
              <a:t>.  Zgodność projektu z zasadami: równości szans i niedyskryminacji, w tym dostępność dla osób z niepełnosprawnościami; równości kobiet i mężczyzn – slajd 2 z 2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Oddzielnie sprawdzane jest wypełnienie wszystkich poniższych warunków: </a:t>
            </a: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pozytywny wpływ na zasadę równości szans i niedyskryminacji, w tym dostępności dla osób z niepełnoprawnościami i zgodność z zasadą równości kobiet i mężczyzn,</a:t>
            </a: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przypadku systemów informatycznych objętych zakresem projektu wnioskodawca jest zobowiązany wykazać, że w ramach projektu zaplanowano skuteczny sposób sprawdzenia zadeklarowanego poziomu dostępności,</a:t>
            </a: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Wnioskodawca i Partner (jeśli dotyczy) będący JST (lub podmiot przez nią kontrolowany lub od niej zależny) oświadczył, iż nie podejmował jakichkolwiek działań dyskryminujących sprzecznych z zasadami, o których mowa w art. 9 ust. 3 Rozporządzenia PE i Rady nr 2021/1060 (jeśli dotyczy),</a:t>
            </a:r>
          </a:p>
          <a:p>
            <a:pPr marL="701675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Wnioskodawca wykazał, że wdrażanie projektu będzie zgodne z przepisami krajowymi i europejskimi, w tym dyrektywami w sprawie wymogów dostępności produktów i usług oraz dostępności stron internetowych i mobilnych aplikacji organów sektora publicznego.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pl-PL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0237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9E0878D-8FAD-5BFE-63F7-4BDEBFB13C6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/>
                <a:cs typeface="Open Sans"/>
              </a:rPr>
              <a:t>kryteria wyboru projektów są podzielone na formalne oraz merytoryczne</a:t>
            </a: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/>
                <a:cs typeface="Open Sans"/>
              </a:rPr>
              <a:t>Centrum Projektów Polska Cyfrowa jako IP powołuje Komisję Oceny Projektów, w skład której wchodzą pracownicy IP oraz eksperci zewnętrzni</a:t>
            </a: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/>
                <a:cs typeface="Open Sans"/>
              </a:rPr>
              <a:t>2-etapowa ocena projektów – każdy złożony projekt zostanie poddany ocenie formalnej, po pozytywnej ocenie formalnej projekty będą oceniane merytorycznie 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EBAC8AF-2960-E7C0-B162-84AEB286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Wybór</a:t>
            </a:r>
            <a:r>
              <a:rPr lang="pl-PL" sz="4400" b="1" dirty="0">
                <a:latin typeface="+mn-lt"/>
                <a:ea typeface="Verdana" panose="020B0604030504040204" pitchFamily="34" charset="0"/>
                <a:cs typeface="Arial" charset="0"/>
              </a:rPr>
              <a:t> projektów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34655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1022" y="1373451"/>
            <a:ext cx="11129956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7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Poprawność doboru i oszacowania wartości wskaźników oraz wpływ celów projektu na działanie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spójność między celami projektu, opisanymi we wniosku o dofinansowanie, a wybranymi wskaźnikami. Sprawdzeniu podlega, czy Wnioskodawca wybrał wszystkie wskaźniki adekwatne do celu i zakresu projektu, w tym wskaźniki obligatoryjne, uzasadnił ich dobór oraz określił i uzasadnił ich wartości bazowe i docelowe.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53125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1022" y="1373451"/>
            <a:ext cx="11445078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8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   Kwalifikowalność i racjonalność planowanych wydatków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weryfikowana jest kwalifikowalność, adekwatność i racjonalność wydatków planowanych do poniesienia w ramach projektu, tj. czy: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+mj-lt"/>
              <a:buAutoNum type="arabicPeriod"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wydatki są bezpośrednio i wyłącznie związane z projektem, niezbędne do jego prawidłowej realizacji oraz adekwatne do jego zakresu i celu;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+mj-lt"/>
              <a:buAutoNum type="arabicPeriod"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wykazane koszty są uzasadnione, rynkowe i optymalne/racjonalne z punktu widzenia osiągnięcia celu projektu (ich wysokość nie jest zawyżona);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+mj-lt"/>
              <a:buAutoNum type="arabicPeriod"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przedstawione we wniosku wydatki są zgodnie z Katalogiem wydatków kwalifikowalnych II priorytetu programu Fundusze Europejskie na Rozwój Cyfrowy 2021-2027  oraz z zapisami Wytycznych dotyczących kwalifikowalności wydatków na lata 2021-2027.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 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34067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1022" y="1373451"/>
            <a:ext cx="11445078" cy="411109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9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Harmonogram zadań projektu oraz zakres finansowy</a:t>
            </a: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3175" indent="0">
              <a:lnSpc>
                <a:spcPct val="114000"/>
              </a:lnSpc>
              <a:spcAft>
                <a:spcPts val="565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harmonogram zadań projektu oraz zakres finansowy jest:</a:t>
            </a:r>
          </a:p>
          <a:p>
            <a:pPr marL="342900" marR="3175" indent="-342900">
              <a:lnSpc>
                <a:spcPct val="114000"/>
              </a:lnSpc>
              <a:spcAft>
                <a:spcPts val="565"/>
              </a:spcAft>
              <a:buFont typeface="+mj-lt"/>
              <a:buAutoNum type="arabicPeriod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wykonalny/możliwy do przeprowadzenia;</a:t>
            </a:r>
          </a:p>
          <a:p>
            <a:pPr marL="342900" marR="3175" indent="-342900">
              <a:lnSpc>
                <a:spcPct val="114000"/>
              </a:lnSpc>
              <a:spcAft>
                <a:spcPts val="565"/>
              </a:spcAft>
              <a:buFont typeface="+mj-lt"/>
              <a:buAutoNum type="arabicPeriod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uwzględnia czas niezbędny na realizację zadań i wpływ czynników zewnętrznych.</a:t>
            </a:r>
          </a:p>
          <a:p>
            <a:pPr marL="0" marR="3175" indent="0">
              <a:lnSpc>
                <a:spcPct val="114000"/>
              </a:lnSpc>
              <a:spcAft>
                <a:spcPts val="565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Badane jest, czy planowany projekt jest możliwy do realizacji pod względem technicznym oraz organizacyjnym w zakładanym czasie oraz czy plan zadań projektu przedstawiony we wniosku o dofinansowanie opisany jest szczegółowo i określa poszczególne etapy projektu.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42976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D2B2EE9-C79F-4026-468E-9D9D270AA6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10. Efektywność realizacji projektu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czy: 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	przedstawiony sposób zarządzania projektem umożliwia właściwą realizację projektu;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	Wnioskodawca / Partner (jeśli dotyczy) posiada odpowiednie know-how związane z celem naboru;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	Wnioskodawca / Partner (jeśli dotyczy) posiada odpowiednie zasoby ludzkie i techniczno-organizacyjne umożliwiające właściwą realizację projektu.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885FB845-2431-02EC-026E-009A3D4D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2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552102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D2B2EE9-C79F-4026-468E-9D9D270AA6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11. Opis zidentyfikowanych </a:t>
            </a:r>
            <a:r>
              <a:rPr lang="pl-PL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ryzyk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projektu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wskazał i opisał we wniosku o dofinansowanie obszary ryzyka, jakie zidentyfikował w związku z planowaną realizacją projektu, a także czy podał do każdego ze wskazanych </a:t>
            </a:r>
            <a:r>
              <a:rPr lang="pl-PL" sz="18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ryzyk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planowane działania zaradcze oraz sposób ich monitorowania i kontroli.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885FB845-2431-02EC-026E-009A3D4D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2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547728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D2B2EE9-C79F-4026-468E-9D9D270AA6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12. Korzyści osiągnięte w wyniku realizacji projektu </a:t>
            </a: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projekt zakłada wdrożenie działań służących do monitorowania bezpieczeństwa, w tym do zaawansowanego rozpoznawania zagrożeń cyberprzestrzeni, skierowanych do podmiotów administracji publicznej (w tym rządowej) oraz podległych jej organów i jednostek organizacyjnych, podmiotów kluczowych dla zapewnienia </a:t>
            </a:r>
            <a:r>
              <a:rPr lang="pl-PL" sz="18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cyberbezpieczeństwa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Weryfikowane jest, czy wnioskodawca wykazał, że realizacja projektu prowadzi do zwiększenia poziomu bezpieczeństwa informacji oraz zdolności do skutecznego zapobiegania i reagowania na incydenty w systemach informacyjnych instytucji publicznych oraz podmiotów mających kluczowe znaczenie dla gospodarki narodowej.</a:t>
            </a: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885FB845-2431-02EC-026E-009A3D4D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2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09974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6F53D81-78F0-2FFC-5B82-D77351787AA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80280"/>
            <a:ext cx="11445078" cy="46681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13. Zaplanowanie działań i zasobów zapewniających skuteczne wdrożenie i bezpieczne utrzymanie systemu (infrastruktura, oprogramowanie, zasoby kadrowe)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będzie czy: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+mj-lt"/>
              <a:buAutoNum type="arabicPeriod"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Wnioskodawca wskazał w jaki sposób jest planowane utrzymanie systemu przy zachowaniu wymaganego poziomu efektywności oraz bezpieczeństwa informacji w perspektywie 5 lat po zakończeniu projektu tj.: Wnioskodawca przedstawił i zaplanował strukturę zarządzania i realizacji projektu po swojej stronie oraz czy zaplanowane zasoby zapewniają ciągłość realizacji celów projektu w okresie jego trwałości;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+mj-lt"/>
              <a:buAutoNum type="arabicPeriod"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Poprawnie przeprowadzono analizę wykonalności tj.: Wnioskodawca przeanalizował i wykazał wykonalność projektu w kontekście zaplanowanych zasobów;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+mj-lt"/>
              <a:buAutoNum type="arabicPeriod"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Planowane utrzymanie zapewni możliwość dostosowywania systemu do zmieniającego się otoczenia;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+mj-lt"/>
              <a:buAutoNum type="arabicPeriod"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Etap utrzymania ma zapewnione zasoby finansowe i organizacyjne (kadrowe) na poziomie pozwalającym na stabilne użytkowanie. 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6BC62838-3DDA-412C-70F9-B223F781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9454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80CD54B-52DF-4D51-C959-22C7C27478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566339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Złożenie wniosku o dofinansowanie w odpowiedniej formie  </a:t>
            </a:r>
            <a:endParaRPr lang="pl-PL" sz="1800" b="1" dirty="0"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latin typeface="+mn-lt"/>
                <a:ea typeface="Open Sans"/>
                <a:cs typeface="Open Sans"/>
              </a:rPr>
              <a:t>W ramach kryterium weryfikowane jest czy Wnioskodawca złożył podpisany przez upoważnioną osobę/osoby wniosek o dofinansowanie w postaci elektronicznej zgodnie z wymaganiami określonymi w regulaminie wyboru projektów. 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latin typeface="+mn-lt"/>
              <a:ea typeface="Open Sans"/>
              <a:cs typeface="Open Sans"/>
            </a:endParaRPr>
          </a:p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2"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Kompletność dokumentacji wymaganej na etapie aplikowania</a:t>
            </a:r>
            <a:endParaRPr lang="pl-PL" sz="1800" b="1" dirty="0"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latin typeface="+mn-lt"/>
                <a:ea typeface="Open Sans"/>
                <a:cs typeface="Open Sans"/>
              </a:rPr>
              <a:t>W ramach kryterium weryfikowane jest czy:</a:t>
            </a:r>
          </a:p>
          <a:p>
            <a:pPr marL="800102" lvl="1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latin typeface="+mn-lt"/>
                <a:ea typeface="Open Sans"/>
                <a:cs typeface="Open Sans"/>
              </a:rPr>
              <a:t>Wnioskodawca złożył wypełniony we wszystkich wymaganych polach wniosek o dofinansowanie wraz z kompletem wymaganych czytelnych załączników oraz </a:t>
            </a:r>
          </a:p>
          <a:p>
            <a:pPr marL="800102" lvl="1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latin typeface="+mn-lt"/>
                <a:ea typeface="Open Sans"/>
                <a:cs typeface="Open Sans"/>
              </a:rPr>
              <a:t>we wniosku o dofinansowanie, w oświadczeniach oraz w załącznikach do wniosku nie występują istotne rozbieżności: w szczególności wartość budżetu projektu, wskaźniki projektu.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+mn-lt"/>
                <a:ea typeface="Open Sans"/>
                <a:cs typeface="Open Sans"/>
              </a:rPr>
              <a:t>(projekt musi uzyskać pozytywną ocenę we wszystkich punktach)</a:t>
            </a:r>
            <a:endParaRPr lang="pl-PL" sz="1800" b="1" dirty="0">
              <a:effectLst/>
              <a:latin typeface="+mn-lt"/>
              <a:ea typeface="Open Sans"/>
              <a:cs typeface="Open Sans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solidFill>
                <a:srgbClr val="000000"/>
              </a:solidFill>
              <a:latin typeface="+mn-lt"/>
              <a:ea typeface="Open Sans"/>
              <a:cs typeface="Open Sans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60568B8-FA6D-FD89-A071-40544357C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8277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A415DA8-D79A-73F6-4E0F-2E2D0AFDC3D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1347670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 startAt="3"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Pozytywna ocena Komitetu Rady Ministrów do spraw Cyfryzacji (KRMC)  (jeśli dotyczy)</a:t>
            </a:r>
          </a:p>
          <a:p>
            <a:pPr marL="358775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</a:rPr>
              <a:t>W ramach kryterium weryfikowane jest czy Opinia Komitetu Rady Ministrów ds. Cyfryzacji wydana dla ocenianego projektu jest pozytywna i wydana została nie później niż w dniu złożenia wniosku o dofinansowanie i nie wcześniej niż 9 miesięcy przed dniem złożenia wniosku.</a:t>
            </a:r>
            <a:endParaRPr lang="pl-PL" sz="1800" b="1" dirty="0">
              <a:effectLst/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800" dirty="0">
              <a:latin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+mj-lt"/>
              <a:buAutoNum type="arabicPeriod" startAt="4"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Kwalifikowalność  Wnioskodawcy/partnerów </a:t>
            </a:r>
            <a:b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 ramach kryterium weryfikowane jest czy Wnioskodawca oraz Partner (jeśli dotyczy) jest podmiotem kwalifikującym się do wsparcia w ramach działania 2.2 FERC, zgodnie z: </a:t>
            </a:r>
            <a:b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Szczegółowym Opisem Priorytetów Programu Fundusze Europejskie na Rozwój Cyfrowy na lata 2021-2027 (SZOP).</a:t>
            </a:r>
          </a:p>
          <a:p>
            <a:endParaRPr lang="pl-PL" sz="2000" dirty="0">
              <a:latin typeface="+mn-lt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D4A1EB3B-9A0F-98FA-038C-681F880AC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86876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5"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Realizacja projektu mieści się w ramach czasowych FERC </a:t>
            </a:r>
            <a:b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dirty="0">
                <a:latin typeface="+mn-lt"/>
              </a:rPr>
              <a:t>W ramach kryterium weryfikowane jest czy termin rozpoczęcia i zakończenia realizacji projektu mieści się w ramach czasowych FERC, określonych datami od 1 stycznia 2021 r. do 31 grudnia 2029 r.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latin typeface="+mn-lt"/>
            </a:endParaRPr>
          </a:p>
          <a:p>
            <a:pPr marL="457200" indent="-4572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6"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Prawidłowość</a:t>
            </a:r>
            <a:r>
              <a:rPr lang="pl-PL" sz="1800" b="1" dirty="0">
                <a:latin typeface="+mn-lt"/>
              </a:rPr>
              <a:t> określenia kwoty wsparcia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+mn-lt"/>
              </a:rPr>
              <a:t>W ramach kryterium weryfikowane jest czy wnioskowany procent poziomu dofinansowania UE w projekcie nie przekracza maksymalnego procentu wskazanego dla Działania 2.2 FERC w Szczegółowym Opisie Priorytetów Programu Fundusze Europejskie na Rozwój Cyfrowy 2021-2027. </a:t>
            </a:r>
          </a:p>
          <a:p>
            <a:pPr marL="0" indent="0">
              <a:lnSpc>
                <a:spcPct val="100000"/>
              </a:lnSpc>
              <a:buNone/>
            </a:pPr>
            <a:endParaRPr lang="pl-PL" sz="2000" b="1" dirty="0"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000" b="1" dirty="0"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0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2027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7. Zgodność z wymaganiami z FERC oraz SZOP w zakresie właściwego działania i typu projektu</a:t>
            </a:r>
            <a:b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dirty="0">
                <a:latin typeface="+mn-lt"/>
              </a:rPr>
              <a:t>W ramach kryterium weryfikowane jest czy ogólna charakterystyka projektu wskazuje, że projekt wpisuje się w działanie 2.2 FERC i właściwy typ projektu określony w SZOP, czyli działania na rzecz wzmocnienia krajowego systemu </a:t>
            </a:r>
            <a:r>
              <a:rPr lang="pl-PL" sz="1800" dirty="0" err="1">
                <a:latin typeface="+mn-lt"/>
              </a:rPr>
              <a:t>cyberbezpieczeństwa</a:t>
            </a:r>
            <a:r>
              <a:rPr lang="pl-PL" sz="1800" dirty="0">
                <a:latin typeface="+mn-lt"/>
              </a:rPr>
              <a:t>.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+mn-lt"/>
              </a:rPr>
              <a:t>W ramach kryterium weryfikowane jest czy Wnioskodawca oświadczył, że projekt będzie zgodny z wymaganiami zapisanymi w FERC, tj. czy działania realizowane w ramach projektu będą zgodne z polityką </a:t>
            </a:r>
            <a:r>
              <a:rPr lang="pl-PL" sz="1800" dirty="0" err="1">
                <a:latin typeface="+mn-lt"/>
              </a:rPr>
              <a:t>cyberbezpieczeństwa</a:t>
            </a:r>
            <a:r>
              <a:rPr lang="pl-PL" sz="1800" dirty="0">
                <a:latin typeface="+mn-lt"/>
              </a:rPr>
              <a:t> UE i wytycznymi Agencji UE ds. </a:t>
            </a:r>
            <a:r>
              <a:rPr lang="pl-PL" sz="1800" dirty="0" err="1">
                <a:latin typeface="+mn-lt"/>
              </a:rPr>
              <a:t>cyberbezpieczeństwa</a:t>
            </a:r>
            <a:r>
              <a:rPr lang="pl-PL" sz="1800" dirty="0">
                <a:latin typeface="+mn-lt"/>
              </a:rPr>
              <a:t>.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latin typeface="+mn-lt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000" b="1" dirty="0"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000" b="1" dirty="0"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0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0502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89EDA8E-05FA-293F-FDD6-0E303D3B391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409918"/>
            <a:ext cx="11206155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8.    Brak podlegania wykluczeniu z ubiegania się o dofinansowanie</a:t>
            </a:r>
            <a:br>
              <a:rPr kumimoji="0" lang="pl-PL" sz="18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zapewnienie przez Wnioskodawcę i Partnerów (jeśli dotyczy) w formie oświadczenia Wnioskodawcy i Partnerów (jeśli dotyczy), że są uprawnieni do ubiegania się o przyznanie dofinansowania z uwagi na to, że: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90600" lvl="1" indent="-358775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 podlegają wykluczeniu z możliwości otrzymania dofinansowania na podstawie art. 207 ust. 4 ustawy z dnia 27 sierpnia 2009 r. o finansach publicznych (Dz. U. 2022 r. poz. 1634 z </a:t>
            </a:r>
            <a:r>
              <a:rPr lang="pl-PL" sz="18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późn</a:t>
            </a: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zm.);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90600" lvl="1" indent="-358775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 podlegają wykluczeniu z możliwości otrzymania dofinansowania na podstawie art. 9 ust. 1 pkt 2a ustawy z dnia 28 października 2002 r. o odpowiedzialności podmiotów zbiorowych za czyny zabronione pod groźbą kary (Dz. U. 2020 r. poz. 358 z </a:t>
            </a:r>
            <a:r>
              <a:rPr lang="pl-PL" sz="18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późn</a:t>
            </a: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zm.) – nie dotyczy jednostek organizacyjnych Skarbu Państwa;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90600" lvl="1" indent="-358775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 zastosowano wobec nich środków na podstawie art. 1 ustawy z dnia 13 kwietnia 2022 r. o szczególnych rozwiązaniach w zakresie przeciwdziałania wspieraniu agresji na Ukrainę oraz służących ochronie bezpieczeństwa narodowego (Dz. U. poz. 835).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(projekt musi uzyskać pozytywną ocenę we wszystkich punktach)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349BE511-C625-3BFF-737E-667CFA561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7358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4C3FEBFE-DD65-DCDA-F8BF-F8900FB9F12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493194"/>
            <a:ext cx="10738071" cy="411109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pl-PL" sz="1800" b="1" dirty="0"/>
              <a:t>9.  Zgodność z przepisami art. 63 ust. 6 i art. 73 ust. 2 lit. f) i h) Rozporządzenia Parlamentu Europejskiego i Rady (UE) nr 2021/1060 z dnia 24 czerwca 2021 r. </a:t>
            </a:r>
          </a:p>
          <a:p>
            <a:pPr marL="304800" indent="0">
              <a:buNone/>
              <a:tabLst>
                <a:tab pos="533400" algn="l"/>
              </a:tabLst>
            </a:pPr>
            <a:r>
              <a:rPr lang="pl-PL" sz="1800" dirty="0"/>
              <a:t>W ramach kryterium weryfikowane jest zapewnienie przez Wnioskodawcę w formie oświadczenia, że: </a:t>
            </a:r>
          </a:p>
          <a:p>
            <a:pPr marL="1165225" lvl="1" indent="-273050">
              <a:buFont typeface="+mj-lt"/>
              <a:buAutoNum type="arabicPeriod"/>
            </a:pPr>
            <a:r>
              <a:rPr lang="pl-PL" sz="1800" dirty="0"/>
              <a:t>projekt nie został zakończony w rozumieniu art. 63 ust. 6; </a:t>
            </a:r>
          </a:p>
          <a:p>
            <a:pPr marL="1165225" lvl="1" indent="-273050">
              <a:buFont typeface="+mj-lt"/>
              <a:buAutoNum type="arabicPeriod"/>
            </a:pPr>
            <a:r>
              <a:rPr lang="pl-PL" sz="1800" dirty="0"/>
              <a:t>nie rozpoczął realizacji projektu przed dniem złożenia wniosku o dofinansowanie albo że realizując projekt przed dniem złożenia wniosku, przestrzegał obowiązujących przepisów prawa dotyczących danej operacji (art. 73 ust. 2 lit. f);</a:t>
            </a:r>
          </a:p>
          <a:p>
            <a:pPr marL="1165225" lvl="1" indent="-273050">
              <a:buFont typeface="+mj-lt"/>
              <a:buAutoNum type="arabicPeriod"/>
            </a:pPr>
            <a:r>
              <a:rPr lang="pl-PL" sz="1800" dirty="0"/>
              <a:t>projekt nie obejmuje przedsięwzięć będących częścią operacji, które zostały objęte lub powinny były zostać objęte procedurą odzyskiwania zgodnie z art. 65 (trwałość operacji) w następstwie przeniesienia działalności produkcyjnej poza obszar objęty programem (art. 73 ust. 2 lit. h);</a:t>
            </a:r>
          </a:p>
          <a:p>
            <a:pPr lvl="1" indent="0">
              <a:buNone/>
            </a:pPr>
            <a:endParaRPr lang="pl-PL" sz="1800" dirty="0"/>
          </a:p>
          <a:p>
            <a:pPr lvl="1" indent="0">
              <a:buNone/>
            </a:pPr>
            <a:r>
              <a:rPr lang="pl-PL" sz="1800" dirty="0"/>
              <a:t>(projekt musi uzyskać pozytywną ocenę we wszystkich punktach)</a:t>
            </a:r>
          </a:p>
          <a:p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85E63BFE-EA27-DC56-DCD5-0EBC3CC5E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391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C7AABA7-7796-67DB-FCCD-47E7E4A04A8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pl-PL" sz="1800" b="1" dirty="0"/>
              <a:t>10.  Brak podwójnego finansowania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tabLst>
                <a:tab pos="533400" algn="l"/>
              </a:tabLst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i Partnerzy (jeśli dotyczy) nie otrzymali już finansowania na ten sam cel, na te same wydatki w ramach innych unijnych programów, instrumentów, funduszy w ramach budżetu Unii Europejskiej oraz środków publicznych na realizację zakresu prac zakładanego w ramach wniosku o dofinansowanie.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tabLst>
                <a:tab pos="533400" algn="l"/>
              </a:tabLst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Weryfikacja na etapie oceny wniosku o dofinasowanie będzie obejmować oświadczenie o braku podwójnego finansowania projektu złożone przez Wnioskodawcę i Partnerów (jeśli dotyczy).</a:t>
            </a: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44BED791-2C8C-7345-443B-4089FB609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44706847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908c224-fde1-4783-a6a3-6de4ef3d1c98">
      <Terms xmlns="http://schemas.microsoft.com/office/infopath/2007/PartnerControls"/>
    </lcf76f155ced4ddcb4097134ff3c332f>
    <_Flow_SignoffStatus xmlns="c908c224-fde1-4783-a6a3-6de4ef3d1c98" xsi:nil="true"/>
    <TaxCatchAll xmlns="0613e59e-073d-4b89-ba21-29ee3a20538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DDC3639877FF247B12FAFE25F26D61F" ma:contentTypeVersion="14" ma:contentTypeDescription="Utwórz nowy dokument." ma:contentTypeScope="" ma:versionID="1b6f16793714236cb66ce9195063b3d4">
  <xsd:schema xmlns:xsd="http://www.w3.org/2001/XMLSchema" xmlns:xs="http://www.w3.org/2001/XMLSchema" xmlns:p="http://schemas.microsoft.com/office/2006/metadata/properties" xmlns:ns2="c908c224-fde1-4783-a6a3-6de4ef3d1c98" xmlns:ns3="0613e59e-073d-4b89-ba21-29ee3a20538d" targetNamespace="http://schemas.microsoft.com/office/2006/metadata/properties" ma:root="true" ma:fieldsID="224275309678fd2c946390d6b1d9f21d" ns2:_="" ns3:_="">
    <xsd:import namespace="c908c224-fde1-4783-a6a3-6de4ef3d1c98"/>
    <xsd:import namespace="0613e59e-073d-4b89-ba21-29ee3a2053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8c224-fde1-4783-a6a3-6de4ef3d1c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Tagi obrazów" ma:readOnly="false" ma:fieldId="{5cf76f15-5ced-4ddc-b409-7134ff3c332f}" ma:taxonomyMulti="true" ma:sspId="cc6f6cad-d038-4c8c-a53d-3cb4c28787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1" nillable="true" ma:displayName="Stan zatwierdzenia" ma:internalName="Stan_x0020_zatwierdzenia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13e59e-073d-4b89-ba21-29ee3a20538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03a190-b093-4e97-a111-f86dfbef9378}" ma:internalName="TaxCatchAll" ma:showField="CatchAllData" ma:web="0613e59e-073d-4b89-ba21-29ee3a2053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FDD51E-3BE7-48E9-8574-EC8970EEE544}">
  <ds:schemaRefs>
    <ds:schemaRef ds:uri="http://schemas.microsoft.com/office/2006/documentManagement/types"/>
    <ds:schemaRef ds:uri="c908c224-fde1-4783-a6a3-6de4ef3d1c98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0613e59e-073d-4b89-ba21-29ee3a20538d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DDD877D-66AE-4554-8B4D-196835119A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3D6122-71F5-45CC-991B-D92E5EA05D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8c224-fde1-4783-a6a3-6de4ef3d1c98"/>
    <ds:schemaRef ds:uri="0613e59e-073d-4b89-ba21-29ee3a2053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3004</TotalTime>
  <Words>2718</Words>
  <Application>Microsoft Office PowerPoint</Application>
  <PresentationFormat>Panoramiczny</PresentationFormat>
  <Paragraphs>154</Paragraphs>
  <Slides>26</Slides>
  <Notes>9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1_Motyw pakietu Office</vt:lpstr>
      <vt:lpstr>3_Projekt niestandardowy</vt:lpstr>
      <vt:lpstr>Kryteria wyboru projektów dla działania 2.2 Wzmocnienie krajowego systemu cyberbezpieczeństwa w programie Fundusze Europejskie na Rozwój Cyfrowy 2021-2027 (FERC)  - niekonkurencyjny sposób wyboru projektów</vt:lpstr>
      <vt:lpstr>Wybór projektów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  </vt:lpstr>
      <vt:lpstr>Kryteria merytoryczne</vt:lpstr>
      <vt:lpstr>Kryteria merytoryczne</vt:lpstr>
      <vt:lpstr>Kryteria merytoryczne</vt:lpstr>
      <vt:lpstr>Kryteria merytoryczne</vt:lpstr>
      <vt:lpstr>Kryteria merytoryczne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Kryteria 2.1 FERC</dc:title>
  <dc:creator>Anna Czekalska</dc:creator>
  <cp:lastModifiedBy>Wańczycka-Gawdzik Maja</cp:lastModifiedBy>
  <cp:revision>100</cp:revision>
  <dcterms:created xsi:type="dcterms:W3CDTF">2023-03-05T08:28:36Z</dcterms:created>
  <dcterms:modified xsi:type="dcterms:W3CDTF">2023-10-04T15:54:40Z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0x0101009DDC3639877FF247B12FAFE25F26D61F</vt:lpwstr>
  </property>
</Properties>
</file>